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8" r:id="rId1"/>
  </p:sldMasterIdLst>
  <p:notesMasterIdLst>
    <p:notesMasterId r:id="rId5"/>
  </p:notesMasterIdLst>
  <p:sldIdLst>
    <p:sldId id="1353" r:id="rId2"/>
    <p:sldId id="1356" r:id="rId3"/>
    <p:sldId id="1357" r:id="rId4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A200"/>
    <a:srgbClr val="3F7FFF"/>
    <a:srgbClr val="71C2FF"/>
    <a:srgbClr val="B17ED8"/>
    <a:srgbClr val="CC0066"/>
    <a:srgbClr val="FF75BA"/>
    <a:srgbClr val="FF6D6D"/>
    <a:srgbClr val="FF9966"/>
    <a:srgbClr val="FFCC66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64" autoAdjust="0"/>
    <p:restoredTop sz="98566" autoAdjust="0"/>
  </p:normalViewPr>
  <p:slideViewPr>
    <p:cSldViewPr>
      <p:cViewPr>
        <p:scale>
          <a:sx n="90" d="100"/>
          <a:sy n="90" d="100"/>
        </p:scale>
        <p:origin x="-2208" y="-10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F95484-6885-47F3-B40F-3E83489672B8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C5E471-4D59-44F0-ACF0-C44FDE830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9171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88BCB-6678-4649-B0D0-9FBAF9D6D376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BE7B9-C282-47FC-94AD-EAB1531724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838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583CA-9357-48FF-9814-C455830ABDD5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6F8E0-B73D-4AD9-A40F-0BE5E0AD3A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36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83FD1D-1BD9-4D13-9189-1344C3137D14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33414-DEE5-4BBF-8B3F-6C28BF3159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244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1BFB78-858F-4349-9F1D-69071B71FC19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7A347-CE18-4E41-BDC8-E06AB2B45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289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43B0DC-01D0-48D0-82B6-A6EC11CF3CEC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64DEC-CAA9-4C6A-BF7D-A669672602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565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78DA00-13D6-4E61-9575-4C4498CE2BC9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F8910-8CD6-40D5-9F47-D400E46E98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88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6F4DBE-CE18-4857-A1F6-6106E482AF72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33087-BECD-4C02-83AB-F9BDC699F6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653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BCE4F3-DB8B-4457-9C95-C4F9E9D0594A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A45E6-19C2-4A25-8C50-B179F0A79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739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5FE972-939B-47CD-B139-4138F376F5B7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96F2BA-15B4-464F-80D7-0F1E9A1DA1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73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05465-F295-4A14-91A8-0819A187E918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B54DC2-6C83-4545-8874-9FD8DCE70B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470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13C6F-BC64-4680-AAD1-E80D9CE89AD1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5D2CB-D50B-46C0-9F16-3DCC4A61F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82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8D10E7-B8D4-43B2-92BC-4D0540E8C7FA}" type="datetimeFigureOut">
              <a:rPr lang="ru-RU" smtClean="0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FB3F96-BAE3-44B2-92F6-C6D1F88EB8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45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0" y="500049"/>
            <a:ext cx="8143900" cy="100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с режимом работы 5 дней в неделю по 12 часов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 на 2022 год (руб.)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2" y="1528770"/>
          <a:ext cx="821536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071702"/>
                <a:gridCol w="2000263"/>
                <a:gridCol w="2071700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14348" y="3571882"/>
          <a:ext cx="8143932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623"/>
                <a:gridCol w="6044309"/>
              </a:tblGrid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34" y="1571619"/>
          <a:ext cx="8215374" cy="3357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8"/>
                <a:gridCol w="2738458"/>
                <a:gridCol w="2738458"/>
              </a:tblGrid>
              <a:tr h="5993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Виды групп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2 месяцев до 3 лет</a:t>
                      </a:r>
                    </a:p>
                    <a:p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 3 лет до прекращения образовательных отношений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7777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2022 г.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Группы </a:t>
                      </a:r>
                      <a:r>
                        <a:rPr lang="ru-RU" sz="11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общеразвивающей</a:t>
                      </a: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и комбинированной направленность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3265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3517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64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Группы компенсирующей направленности,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endParaRPr lang="ru-RU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7577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-для </a:t>
                      </a: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детей нуждающихся в специальных лечебно – оздоровительных мероприятиях, в том числе ЧБД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4348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4266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для детей с иными отклонениями в развитии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3960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3967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082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 для детей с ФФН речи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3967</a:t>
                      </a:r>
                      <a:endParaRPr lang="ru-RU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338" y="357172"/>
            <a:ext cx="466707" cy="59028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214282" y="214296"/>
            <a:ext cx="8929718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 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Нижнекамского муниципального района на 2022 г.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15338" y="357172"/>
            <a:ext cx="466707" cy="59028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60" y="1007762"/>
          <a:ext cx="8358246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8"/>
                <a:gridCol w="2928958"/>
                <a:gridCol w="857256"/>
                <a:gridCol w="571504"/>
                <a:gridCol w="642942"/>
                <a:gridCol w="571504"/>
                <a:gridCol w="571504"/>
                <a:gridCol w="571504"/>
                <a:gridCol w="571506"/>
              </a:tblGrid>
              <a:tr h="235582"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Категория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Режим работы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Количество ДОУ в НМР</a:t>
                      </a:r>
                      <a:endParaRPr lang="ru-RU" sz="10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Размер родительской платы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72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2 месяцев до 3 лет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3 лет до прекращения образовательных отношений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Разница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72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2021г.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2022г.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2021г.</a:t>
                      </a:r>
                    </a:p>
                    <a:p>
                      <a:pPr algn="ctr"/>
                      <a:r>
                        <a:rPr lang="ru-RU" sz="1000" dirty="0" smtClean="0"/>
                        <a:t>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2022г.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С 2мес-3лет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</a:t>
                      </a:r>
                      <a:r>
                        <a:rPr lang="ru-RU" sz="1000" baseline="0" dirty="0" smtClean="0"/>
                        <a:t> 3лет до </a:t>
                      </a:r>
                      <a:r>
                        <a:rPr lang="ru-RU" sz="1000" baseline="0" dirty="0" err="1" smtClean="0"/>
                        <a:t>прекр</a:t>
                      </a:r>
                      <a:r>
                        <a:rPr lang="ru-RU" sz="1000" baseline="0" dirty="0" smtClean="0"/>
                        <a:t>.</a:t>
                      </a:r>
                      <a:endParaRPr lang="ru-RU" sz="1000" dirty="0"/>
                    </a:p>
                  </a:txBody>
                  <a:tcPr/>
                </a:tc>
              </a:tr>
              <a:tr h="530059">
                <a:tc rowSpan="4">
                  <a:txBody>
                    <a:bodyPr/>
                    <a:lstStyle/>
                    <a:p>
                      <a:r>
                        <a:rPr lang="ru-RU" sz="1000" dirty="0" smtClean="0"/>
                        <a:t>Городские ДОУ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общеразвивающей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комбинированной направленности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/>
                    </a:p>
                    <a:p>
                      <a:pPr algn="ctr"/>
                      <a:r>
                        <a:rPr lang="ru-RU" sz="1000" dirty="0" smtClean="0"/>
                        <a:t>51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3139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3265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3382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3517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+126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+135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72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группы для детей, нуждающиеся в специальных лечебно – оздоровительных мероприятиях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ДОУ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7,29,60,61,64,69,70,71,75,77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4181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4348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4102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4266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+167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+164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772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группы для детей с иными отклонениями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ДОУ 12, 24, 40, 41, 53, 57, 68, 73, 78,63, 87,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Кам.Поляны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№3, Кам.Поляны№4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3808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3960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3814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3967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+152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+153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2820"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дней – 12 часов</a:t>
                      </a:r>
                      <a:endParaRPr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ЦРР 89,90,91,92,95,96,97,98,99)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3139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3265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3382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3517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+126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+135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214282" y="428610"/>
            <a:ext cx="8929718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Сравнительный анализ размера родительской платы за содержание детей 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в муниципальных дошкольных образовательных учреждениях </a:t>
            </a:r>
            <a:endParaRPr lang="ru-RU" sz="16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Нижнекамского муниципального района на 2021 г. 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785932"/>
            <a:ext cx="100013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КАДРЫ</a:t>
            </a:r>
            <a:endParaRPr lang="ru-RU" sz="16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83"/>
            <a:ext cx="1643074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cap="none" spc="0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" pitchFamily="34" charset="0"/>
              </a:rPr>
              <a:t>МАТЕРИАЛЬНО-ТЕХНИЧЕСКИЕ УСЛОВИЯ</a:t>
            </a:r>
            <a:endParaRPr lang="ru-RU" sz="1400" cap="none" spc="0" dirty="0">
              <a:ln w="317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"/>
            <a:ext cx="2606040" cy="1828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209351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86776" y="357172"/>
            <a:ext cx="466707" cy="590288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537960" y="5006340"/>
            <a:ext cx="2606040" cy="137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28024" y="4885423"/>
            <a:ext cx="1515979" cy="577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60" y="1428742"/>
          <a:ext cx="8358246" cy="3247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8"/>
                <a:gridCol w="2928958"/>
                <a:gridCol w="857256"/>
                <a:gridCol w="571504"/>
                <a:gridCol w="642942"/>
                <a:gridCol w="571504"/>
                <a:gridCol w="571504"/>
                <a:gridCol w="571504"/>
                <a:gridCol w="571506"/>
              </a:tblGrid>
              <a:tr h="214314"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Категория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Режим работы ДОУ</a:t>
                      </a:r>
                      <a:endParaRPr lang="ru-RU" sz="10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Количество ДОУ в НМР</a:t>
                      </a:r>
                      <a:endParaRPr lang="ru-RU" sz="10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Размер родительской платы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2 месяцев до 3 лет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От 3 лет до прекращения образовательных отношений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Разница</a:t>
                      </a:r>
                      <a:endParaRPr lang="ru-RU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53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2021г.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2022г.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2021г.</a:t>
                      </a:r>
                    </a:p>
                    <a:p>
                      <a:pPr algn="ctr"/>
                      <a:r>
                        <a:rPr lang="ru-RU" sz="1000" dirty="0" smtClean="0"/>
                        <a:t>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2022г.</a:t>
                      </a:r>
                    </a:p>
                    <a:p>
                      <a:pPr algn="ctr"/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С 2мес-3лет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С</a:t>
                      </a:r>
                      <a:r>
                        <a:rPr lang="ru-RU" sz="1000" baseline="0" dirty="0" smtClean="0"/>
                        <a:t> 3лет до </a:t>
                      </a:r>
                      <a:r>
                        <a:rPr lang="ru-RU" sz="1000" baseline="0" dirty="0" err="1" smtClean="0"/>
                        <a:t>прекр</a:t>
                      </a:r>
                      <a:r>
                        <a:rPr lang="ru-RU" sz="1000" baseline="0" dirty="0" smtClean="0"/>
                        <a:t>.</a:t>
                      </a:r>
                      <a:endParaRPr lang="ru-RU" sz="1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</a:txBody>
                  <a:tcPr/>
                </a:tc>
              </a:tr>
              <a:tr h="419698">
                <a:tc rowSpan="3">
                  <a:txBody>
                    <a:bodyPr/>
                    <a:lstStyle/>
                    <a:p>
                      <a:r>
                        <a:rPr lang="ru-RU" sz="1000" dirty="0" smtClean="0"/>
                        <a:t>Сельские ДОУ</a:t>
                      </a:r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12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(Шереметьевка 1, Трудовой,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Сухарево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Кармалы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Б.Афанасово, Городище,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Каенлы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, Старошешминск,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Шингальчи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Ташлык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В.Уратьма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Верхние Челны,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Ниж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Челны, Красный Ключ, Прости)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3139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3265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3382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3517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+126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+135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9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(Камский,)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2948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3066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3245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3375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+118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+130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9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дней – 10,5 часов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Елантово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Болгары, Нижняя </a:t>
                      </a:r>
                      <a:r>
                        <a:rPr lang="ru-RU" sz="10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Уратьма</a:t>
                      </a:r>
                      <a:r>
                        <a:rPr lang="ru-RU" sz="1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,)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2967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3086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3252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3382</a:t>
                      </a:r>
                      <a:endParaRPr lang="ru-RU" sz="1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+119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Arial" pitchFamily="34" charset="0"/>
                          <a:cs typeface="Arial" pitchFamily="34" charset="0"/>
                        </a:rPr>
                        <a:t>+130</a:t>
                      </a:r>
                      <a:endParaRPr lang="ru-RU" sz="1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7582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12043</TotalTime>
  <Words>437</Words>
  <Application>Microsoft Office PowerPoint</Application>
  <PresentationFormat>Экран (16:9)</PresentationFormat>
  <Paragraphs>125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подходы  в обучении детей  государственным языкам  в дошкольных образовательных учреждениях Республики Татарстан</dc:title>
  <dc:creator>Завед</dc:creator>
  <cp:lastModifiedBy>ZamUser</cp:lastModifiedBy>
  <cp:revision>1105</cp:revision>
  <dcterms:created xsi:type="dcterms:W3CDTF">2012-06-27T12:08:55Z</dcterms:created>
  <dcterms:modified xsi:type="dcterms:W3CDTF">2021-12-08T13:07:47Z</dcterms:modified>
</cp:coreProperties>
</file>